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60" r:id="rId4"/>
    <p:sldId id="261" r:id="rId5"/>
    <p:sldId id="259" r:id="rId6"/>
    <p:sldId id="262" r:id="rId7"/>
    <p:sldId id="263" r:id="rId8"/>
    <p:sldId id="264" r:id="rId9"/>
    <p:sldId id="267" r:id="rId10"/>
    <p:sldId id="268" r:id="rId11"/>
    <p:sldId id="269" r:id="rId12"/>
    <p:sldId id="270" r:id="rId13"/>
    <p:sldId id="279" r:id="rId14"/>
    <p:sldId id="271" r:id="rId15"/>
    <p:sldId id="280" r:id="rId16"/>
    <p:sldId id="274" r:id="rId17"/>
    <p:sldId id="275" r:id="rId18"/>
    <p:sldId id="277" r:id="rId19"/>
    <p:sldId id="276" r:id="rId20"/>
    <p:sldId id="278" r:id="rId21"/>
    <p:sldId id="258" r:id="rId22"/>
    <p:sldId id="265"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866"/>
    <p:restoredTop sz="94674"/>
  </p:normalViewPr>
  <p:slideViewPr>
    <p:cSldViewPr snapToGrid="0" snapToObjects="1">
      <p:cViewPr varScale="1">
        <p:scale>
          <a:sx n="144" d="100"/>
          <a:sy n="144" d="100"/>
        </p:scale>
        <p:origin x="216" y="4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tiff>
</file>

<file path=ppt/media/image11.tiff>
</file>

<file path=ppt/media/image12.tiff>
</file>

<file path=ppt/media/image13.tiff>
</file>

<file path=ppt/media/image14.png>
</file>

<file path=ppt/media/image15.png>
</file>

<file path=ppt/media/image16.jpg>
</file>

<file path=ppt/media/image17.jpg>
</file>

<file path=ppt/media/image18.jp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gif>
</file>

<file path=ppt/media/image7.png>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12/16/19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12/16/19</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 Id="rId5" Type="http://schemas.openxmlformats.org/officeDocument/2006/relationships/image" Target="../media/image11.tiff"/><Relationship Id="rId4" Type="http://schemas.openxmlformats.org/officeDocument/2006/relationships/image" Target="../media/image10.tiff"/></Relationships>
</file>

<file path=ppt/slides/_rels/slide11.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www.youtube.com/watch?v=DWVlEw0D3gA" TargetMode="External"/><Relationship Id="rId2" Type="http://schemas.openxmlformats.org/officeDocument/2006/relationships/hyperlink" Target="https://www.youtube.com/watch?v=uaaqyVS9-rM"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09774-EB30-C346-A74F-C6135A4793E8}"/>
              </a:ext>
            </a:extLst>
          </p:cNvPr>
          <p:cNvSpPr>
            <a:spLocks noGrp="1"/>
          </p:cNvSpPr>
          <p:nvPr>
            <p:ph type="ctrTitle"/>
          </p:nvPr>
        </p:nvSpPr>
        <p:spPr/>
        <p:txBody>
          <a:bodyPr/>
          <a:lstStyle/>
          <a:p>
            <a:r>
              <a:rPr lang="en-US" dirty="0"/>
              <a:t>Variational Autoencoders</a:t>
            </a:r>
          </a:p>
        </p:txBody>
      </p:sp>
    </p:spTree>
    <p:extLst>
      <p:ext uri="{BB962C8B-B14F-4D97-AF65-F5344CB8AC3E}">
        <p14:creationId xmlns:p14="http://schemas.microsoft.com/office/powerpoint/2010/main" val="17497305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252F798-7E24-EE4A-98E9-5DF9297482F6}"/>
              </a:ext>
            </a:extLst>
          </p:cNvPr>
          <p:cNvSpPr>
            <a:spLocks noGrp="1"/>
          </p:cNvSpPr>
          <p:nvPr>
            <p:ph idx="1"/>
          </p:nvPr>
        </p:nvSpPr>
        <p:spPr>
          <a:xfrm>
            <a:off x="1956816" y="146304"/>
            <a:ext cx="9547796" cy="5980176"/>
          </a:xfrm>
        </p:spPr>
        <p:txBody>
          <a:bodyPr/>
          <a:lstStyle/>
          <a:p>
            <a:endParaRPr lang="en-US" dirty="0"/>
          </a:p>
          <a:p>
            <a:endParaRPr lang="en-US" dirty="0"/>
          </a:p>
          <a:p>
            <a:endParaRPr lang="en-US" dirty="0"/>
          </a:p>
          <a:p>
            <a:endParaRPr lang="en-US" dirty="0"/>
          </a:p>
        </p:txBody>
      </p:sp>
      <p:sp>
        <p:nvSpPr>
          <p:cNvPr id="9" name="TextBox 8">
            <a:extLst>
              <a:ext uri="{FF2B5EF4-FFF2-40B4-BE49-F238E27FC236}">
                <a16:creationId xmlns:a16="http://schemas.microsoft.com/office/drawing/2014/main" id="{0BD7C394-0D1A-064F-BAB5-D0286E1AC44C}"/>
              </a:ext>
            </a:extLst>
          </p:cNvPr>
          <p:cNvSpPr txBox="1"/>
          <p:nvPr/>
        </p:nvSpPr>
        <p:spPr>
          <a:xfrm>
            <a:off x="4309872" y="364482"/>
            <a:ext cx="4267200" cy="369332"/>
          </a:xfrm>
          <a:prstGeom prst="rect">
            <a:avLst/>
          </a:prstGeom>
          <a:noFill/>
        </p:spPr>
        <p:txBody>
          <a:bodyPr wrap="square" rtlCol="0">
            <a:spAutoFit/>
          </a:bodyPr>
          <a:lstStyle/>
          <a:p>
            <a:r>
              <a:rPr lang="en-US" dirty="0"/>
              <a:t>Variational Inference</a:t>
            </a:r>
          </a:p>
        </p:txBody>
      </p:sp>
      <p:pic>
        <p:nvPicPr>
          <p:cNvPr id="10" name="Picture 9">
            <a:extLst>
              <a:ext uri="{FF2B5EF4-FFF2-40B4-BE49-F238E27FC236}">
                <a16:creationId xmlns:a16="http://schemas.microsoft.com/office/drawing/2014/main" id="{0177C323-8A43-3E4E-B0A8-BABCA65B41DB}"/>
              </a:ext>
            </a:extLst>
          </p:cNvPr>
          <p:cNvPicPr>
            <a:picLocks noChangeAspect="1"/>
          </p:cNvPicPr>
          <p:nvPr/>
        </p:nvPicPr>
        <p:blipFill>
          <a:blip r:embed="rId2"/>
          <a:stretch>
            <a:fillRect/>
          </a:stretch>
        </p:blipFill>
        <p:spPr>
          <a:xfrm>
            <a:off x="3109976" y="1103376"/>
            <a:ext cx="5588000" cy="762000"/>
          </a:xfrm>
          <a:prstGeom prst="rect">
            <a:avLst/>
          </a:prstGeom>
        </p:spPr>
      </p:pic>
      <p:pic>
        <p:nvPicPr>
          <p:cNvPr id="11" name="Picture 10">
            <a:extLst>
              <a:ext uri="{FF2B5EF4-FFF2-40B4-BE49-F238E27FC236}">
                <a16:creationId xmlns:a16="http://schemas.microsoft.com/office/drawing/2014/main" id="{C8D272BB-D6E1-6846-B356-D9CFEBF8DD91}"/>
              </a:ext>
            </a:extLst>
          </p:cNvPr>
          <p:cNvPicPr>
            <a:picLocks noChangeAspect="1"/>
          </p:cNvPicPr>
          <p:nvPr/>
        </p:nvPicPr>
        <p:blipFill>
          <a:blip r:embed="rId3"/>
          <a:stretch>
            <a:fillRect/>
          </a:stretch>
        </p:blipFill>
        <p:spPr>
          <a:xfrm>
            <a:off x="3649726" y="2056638"/>
            <a:ext cx="4508500" cy="812800"/>
          </a:xfrm>
          <a:prstGeom prst="rect">
            <a:avLst/>
          </a:prstGeom>
        </p:spPr>
      </p:pic>
      <p:pic>
        <p:nvPicPr>
          <p:cNvPr id="12" name="Picture 11">
            <a:extLst>
              <a:ext uri="{FF2B5EF4-FFF2-40B4-BE49-F238E27FC236}">
                <a16:creationId xmlns:a16="http://schemas.microsoft.com/office/drawing/2014/main" id="{B702CC83-C7BE-7B40-91B4-C01635D974D0}"/>
              </a:ext>
            </a:extLst>
          </p:cNvPr>
          <p:cNvPicPr>
            <a:picLocks noChangeAspect="1"/>
          </p:cNvPicPr>
          <p:nvPr/>
        </p:nvPicPr>
        <p:blipFill>
          <a:blip r:embed="rId4"/>
          <a:stretch>
            <a:fillRect/>
          </a:stretch>
        </p:blipFill>
        <p:spPr>
          <a:xfrm>
            <a:off x="3840226" y="3112516"/>
            <a:ext cx="4127500" cy="762000"/>
          </a:xfrm>
          <a:prstGeom prst="rect">
            <a:avLst/>
          </a:prstGeom>
        </p:spPr>
      </p:pic>
      <p:pic>
        <p:nvPicPr>
          <p:cNvPr id="13" name="Picture 12">
            <a:extLst>
              <a:ext uri="{FF2B5EF4-FFF2-40B4-BE49-F238E27FC236}">
                <a16:creationId xmlns:a16="http://schemas.microsoft.com/office/drawing/2014/main" id="{1AEA19AF-FCFE-4446-B9D8-2CCBFCB75905}"/>
              </a:ext>
            </a:extLst>
          </p:cNvPr>
          <p:cNvPicPr>
            <a:picLocks noChangeAspect="1"/>
          </p:cNvPicPr>
          <p:nvPr/>
        </p:nvPicPr>
        <p:blipFill>
          <a:blip r:embed="rId5"/>
          <a:stretch>
            <a:fillRect/>
          </a:stretch>
        </p:blipFill>
        <p:spPr>
          <a:xfrm>
            <a:off x="2576576" y="4116959"/>
            <a:ext cx="6654800" cy="762000"/>
          </a:xfrm>
          <a:prstGeom prst="rect">
            <a:avLst/>
          </a:prstGeom>
        </p:spPr>
      </p:pic>
    </p:spTree>
    <p:extLst>
      <p:ext uri="{BB962C8B-B14F-4D97-AF65-F5344CB8AC3E}">
        <p14:creationId xmlns:p14="http://schemas.microsoft.com/office/powerpoint/2010/main" val="723502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2453EE7-DA3D-DB41-A757-3A253A774F1F}"/>
              </a:ext>
            </a:extLst>
          </p:cNvPr>
          <p:cNvSpPr txBox="1"/>
          <p:nvPr/>
        </p:nvSpPr>
        <p:spPr>
          <a:xfrm>
            <a:off x="2798064" y="1408176"/>
            <a:ext cx="6958584" cy="3693319"/>
          </a:xfrm>
          <a:prstGeom prst="rect">
            <a:avLst/>
          </a:prstGeom>
          <a:noFill/>
        </p:spPr>
        <p:txBody>
          <a:bodyPr wrap="square" rtlCol="0">
            <a:spAutoFit/>
          </a:bodyPr>
          <a:lstStyle/>
          <a:p>
            <a:r>
              <a:rPr lang="en-US" dirty="0"/>
              <a:t>As x is already given, log p(x) is a constant.</a:t>
            </a:r>
          </a:p>
          <a:p>
            <a:endParaRPr lang="en-US" dirty="0"/>
          </a:p>
          <a:p>
            <a:r>
              <a:rPr lang="en-US" dirty="0"/>
              <a:t>And KL(q(z) || p(z|x)) is what we wanted to minimize and it is always &gt;= 0</a:t>
            </a:r>
          </a:p>
          <a:p>
            <a:endParaRPr lang="en-US" dirty="0"/>
          </a:p>
          <a:p>
            <a:r>
              <a:rPr lang="en-US" dirty="0"/>
              <a:t>		0 &lt;= p(x) &lt;= 1 and KL &gt;= 0</a:t>
            </a:r>
          </a:p>
          <a:p>
            <a:endParaRPr lang="en-US" dirty="0"/>
          </a:p>
          <a:p>
            <a:r>
              <a:rPr lang="en-US" dirty="0"/>
              <a:t>So, it is equivalent to maximizing the 3</a:t>
            </a:r>
            <a:r>
              <a:rPr lang="en-US" baseline="30000" dirty="0"/>
              <a:t>rd</a:t>
            </a:r>
            <a:r>
              <a:rPr lang="en-US" dirty="0"/>
              <a:t> term.</a:t>
            </a:r>
          </a:p>
          <a:p>
            <a:endParaRPr lang="en-US" dirty="0"/>
          </a:p>
          <a:p>
            <a:r>
              <a:rPr lang="en-US" dirty="0"/>
              <a:t>It is called Variational Lower bound</a:t>
            </a:r>
          </a:p>
          <a:p>
            <a:endParaRPr lang="en-US" dirty="0"/>
          </a:p>
          <a:p>
            <a:endParaRPr lang="en-US" dirty="0"/>
          </a:p>
          <a:p>
            <a:endParaRPr lang="en-US" dirty="0"/>
          </a:p>
        </p:txBody>
      </p:sp>
      <p:pic>
        <p:nvPicPr>
          <p:cNvPr id="8" name="Picture 7">
            <a:extLst>
              <a:ext uri="{FF2B5EF4-FFF2-40B4-BE49-F238E27FC236}">
                <a16:creationId xmlns:a16="http://schemas.microsoft.com/office/drawing/2014/main" id="{B6B402E5-D078-2C44-A2FB-8509809C919A}"/>
              </a:ext>
            </a:extLst>
          </p:cNvPr>
          <p:cNvPicPr>
            <a:picLocks noChangeAspect="1"/>
          </p:cNvPicPr>
          <p:nvPr/>
        </p:nvPicPr>
        <p:blipFill>
          <a:blip r:embed="rId2"/>
          <a:stretch>
            <a:fillRect/>
          </a:stretch>
        </p:blipFill>
        <p:spPr>
          <a:xfrm>
            <a:off x="2798064" y="423672"/>
            <a:ext cx="6654800" cy="762000"/>
          </a:xfrm>
          <a:prstGeom prst="rect">
            <a:avLst/>
          </a:prstGeom>
        </p:spPr>
      </p:pic>
    </p:spTree>
    <p:extLst>
      <p:ext uri="{BB962C8B-B14F-4D97-AF65-F5344CB8AC3E}">
        <p14:creationId xmlns:p14="http://schemas.microsoft.com/office/powerpoint/2010/main" val="16082967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1392DCC-CCEF-904D-8F25-D7840CCA9C1D}"/>
              </a:ext>
            </a:extLst>
          </p:cNvPr>
          <p:cNvSpPr txBox="1"/>
          <p:nvPr/>
        </p:nvSpPr>
        <p:spPr>
          <a:xfrm>
            <a:off x="2913888" y="1995932"/>
            <a:ext cx="6492240" cy="1477328"/>
          </a:xfrm>
          <a:prstGeom prst="rect">
            <a:avLst/>
          </a:prstGeom>
          <a:noFill/>
        </p:spPr>
        <p:txBody>
          <a:bodyPr wrap="square" rtlCol="0">
            <a:spAutoFit/>
          </a:bodyPr>
          <a:lstStyle/>
          <a:p>
            <a:r>
              <a:rPr lang="en-US" dirty="0"/>
              <a:t>This is nothing but, </a:t>
            </a:r>
          </a:p>
          <a:p>
            <a:endParaRPr lang="en-US" dirty="0"/>
          </a:p>
          <a:p>
            <a:r>
              <a:rPr lang="en-US" dirty="0"/>
              <a:t>Expectation of p(x|z) w.r.t q(z|x) +</a:t>
            </a:r>
          </a:p>
          <a:p>
            <a:endParaRPr lang="en-US" dirty="0"/>
          </a:p>
          <a:p>
            <a:r>
              <a:rPr lang="en-US" dirty="0"/>
              <a:t>KL(q(z) || p(z|x))</a:t>
            </a:r>
          </a:p>
        </p:txBody>
      </p:sp>
      <p:sp>
        <p:nvSpPr>
          <p:cNvPr id="11" name="TextBox 10">
            <a:extLst>
              <a:ext uri="{FF2B5EF4-FFF2-40B4-BE49-F238E27FC236}">
                <a16:creationId xmlns:a16="http://schemas.microsoft.com/office/drawing/2014/main" id="{1FF10ADC-33C1-A04C-9A13-C7C2C3048725}"/>
              </a:ext>
            </a:extLst>
          </p:cNvPr>
          <p:cNvSpPr txBox="1"/>
          <p:nvPr/>
        </p:nvSpPr>
        <p:spPr>
          <a:xfrm>
            <a:off x="2477008" y="4672584"/>
            <a:ext cx="7366000" cy="1200329"/>
          </a:xfrm>
          <a:prstGeom prst="rect">
            <a:avLst/>
          </a:prstGeom>
          <a:noFill/>
        </p:spPr>
        <p:txBody>
          <a:bodyPr wrap="square" rtlCol="0">
            <a:spAutoFit/>
          </a:bodyPr>
          <a:lstStyle/>
          <a:p>
            <a:r>
              <a:rPr lang="en-US" dirty="0"/>
              <a:t>So, Maximizing lower bound means,</a:t>
            </a:r>
          </a:p>
          <a:p>
            <a:r>
              <a:rPr lang="en-US" dirty="0"/>
              <a:t>Minimizing KL (as &gt;=0), and </a:t>
            </a:r>
          </a:p>
          <a:p>
            <a:r>
              <a:rPr lang="en-US" dirty="0"/>
              <a:t>For a given q and z, maximize the the likelihood of observing the x</a:t>
            </a:r>
          </a:p>
        </p:txBody>
      </p:sp>
      <p:pic>
        <p:nvPicPr>
          <p:cNvPr id="12" name="Picture 11">
            <a:extLst>
              <a:ext uri="{FF2B5EF4-FFF2-40B4-BE49-F238E27FC236}">
                <a16:creationId xmlns:a16="http://schemas.microsoft.com/office/drawing/2014/main" id="{1901A1A4-C339-434E-8A06-80A1527D9AEB}"/>
              </a:ext>
            </a:extLst>
          </p:cNvPr>
          <p:cNvPicPr>
            <a:picLocks noChangeAspect="1"/>
          </p:cNvPicPr>
          <p:nvPr/>
        </p:nvPicPr>
        <p:blipFill>
          <a:blip r:embed="rId2"/>
          <a:stretch>
            <a:fillRect/>
          </a:stretch>
        </p:blipFill>
        <p:spPr>
          <a:xfrm>
            <a:off x="2000758" y="315468"/>
            <a:ext cx="8318500" cy="1511300"/>
          </a:xfrm>
          <a:prstGeom prst="rect">
            <a:avLst/>
          </a:prstGeom>
        </p:spPr>
      </p:pic>
      <p:pic>
        <p:nvPicPr>
          <p:cNvPr id="14" name="Picture 13">
            <a:extLst>
              <a:ext uri="{FF2B5EF4-FFF2-40B4-BE49-F238E27FC236}">
                <a16:creationId xmlns:a16="http://schemas.microsoft.com/office/drawing/2014/main" id="{7050A5AB-D878-2A46-85EE-CB9FF2F14A43}"/>
              </a:ext>
            </a:extLst>
          </p:cNvPr>
          <p:cNvPicPr>
            <a:picLocks noChangeAspect="1"/>
          </p:cNvPicPr>
          <p:nvPr/>
        </p:nvPicPr>
        <p:blipFill>
          <a:blip r:embed="rId3"/>
          <a:stretch>
            <a:fillRect/>
          </a:stretch>
        </p:blipFill>
        <p:spPr>
          <a:xfrm>
            <a:off x="2651760" y="3747294"/>
            <a:ext cx="6153912" cy="632682"/>
          </a:xfrm>
          <a:prstGeom prst="rect">
            <a:avLst/>
          </a:prstGeom>
        </p:spPr>
      </p:pic>
    </p:spTree>
    <p:extLst>
      <p:ext uri="{BB962C8B-B14F-4D97-AF65-F5344CB8AC3E}">
        <p14:creationId xmlns:p14="http://schemas.microsoft.com/office/powerpoint/2010/main" val="27197936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E5515F6-C7ED-914D-AF19-6F0F8E8EB598}"/>
              </a:ext>
            </a:extLst>
          </p:cNvPr>
          <p:cNvPicPr>
            <a:picLocks noGrp="1" noChangeAspect="1"/>
          </p:cNvPicPr>
          <p:nvPr>
            <p:ph idx="1"/>
          </p:nvPr>
        </p:nvPicPr>
        <p:blipFill>
          <a:blip r:embed="rId2"/>
          <a:stretch>
            <a:fillRect/>
          </a:stretch>
        </p:blipFill>
        <p:spPr>
          <a:xfrm>
            <a:off x="2012156" y="1153319"/>
            <a:ext cx="9563100" cy="4368800"/>
          </a:xfrm>
        </p:spPr>
      </p:pic>
    </p:spTree>
    <p:extLst>
      <p:ext uri="{BB962C8B-B14F-4D97-AF65-F5344CB8AC3E}">
        <p14:creationId xmlns:p14="http://schemas.microsoft.com/office/powerpoint/2010/main" val="40630524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6389CD54-6CD5-7C48-A927-8AC807947C95}"/>
              </a:ext>
            </a:extLst>
          </p:cNvPr>
          <p:cNvPicPr>
            <a:picLocks noGrp="1" noChangeAspect="1"/>
          </p:cNvPicPr>
          <p:nvPr>
            <p:ph idx="1"/>
          </p:nvPr>
        </p:nvPicPr>
        <p:blipFill>
          <a:blip r:embed="rId2"/>
          <a:stretch>
            <a:fillRect/>
          </a:stretch>
        </p:blipFill>
        <p:spPr>
          <a:xfrm>
            <a:off x="2626600" y="173038"/>
            <a:ext cx="8545350" cy="6538912"/>
          </a:xfrm>
        </p:spPr>
      </p:pic>
    </p:spTree>
    <p:extLst>
      <p:ext uri="{BB962C8B-B14F-4D97-AF65-F5344CB8AC3E}">
        <p14:creationId xmlns:p14="http://schemas.microsoft.com/office/powerpoint/2010/main" val="27477903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1AC2291F-D9F9-6244-A5DC-E53EBA94D22D}"/>
              </a:ext>
            </a:extLst>
          </p:cNvPr>
          <p:cNvPicPr>
            <a:picLocks noGrp="1" noChangeAspect="1"/>
          </p:cNvPicPr>
          <p:nvPr>
            <p:ph idx="1"/>
          </p:nvPr>
        </p:nvPicPr>
        <p:blipFill>
          <a:blip r:embed="rId2"/>
          <a:stretch>
            <a:fillRect/>
          </a:stretch>
        </p:blipFill>
        <p:spPr>
          <a:xfrm rot="16200000">
            <a:off x="3299632" y="-792140"/>
            <a:ext cx="6350678" cy="8447019"/>
          </a:xfrm>
        </p:spPr>
      </p:pic>
    </p:spTree>
    <p:extLst>
      <p:ext uri="{BB962C8B-B14F-4D97-AF65-F5344CB8AC3E}">
        <p14:creationId xmlns:p14="http://schemas.microsoft.com/office/powerpoint/2010/main" val="329976950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E3FFF9A6-94B9-F446-B7F1-3D3ECFEEA490}"/>
              </a:ext>
            </a:extLst>
          </p:cNvPr>
          <p:cNvPicPr>
            <a:picLocks noGrp="1" noChangeAspect="1"/>
          </p:cNvPicPr>
          <p:nvPr>
            <p:ph idx="1"/>
          </p:nvPr>
        </p:nvPicPr>
        <p:blipFill>
          <a:blip r:embed="rId2"/>
          <a:stretch>
            <a:fillRect/>
          </a:stretch>
        </p:blipFill>
        <p:spPr>
          <a:xfrm>
            <a:off x="2511425" y="82550"/>
            <a:ext cx="8839200" cy="6629400"/>
          </a:xfrm>
        </p:spPr>
      </p:pic>
    </p:spTree>
    <p:extLst>
      <p:ext uri="{BB962C8B-B14F-4D97-AF65-F5344CB8AC3E}">
        <p14:creationId xmlns:p14="http://schemas.microsoft.com/office/powerpoint/2010/main" val="2948888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A030BC9-CDF6-B840-844D-829A6AFB04EA}"/>
              </a:ext>
            </a:extLst>
          </p:cNvPr>
          <p:cNvPicPr>
            <a:picLocks noGrp="1" noChangeAspect="1"/>
          </p:cNvPicPr>
          <p:nvPr>
            <p:ph idx="1"/>
          </p:nvPr>
        </p:nvPicPr>
        <p:blipFill>
          <a:blip r:embed="rId2"/>
          <a:stretch>
            <a:fillRect/>
          </a:stretch>
        </p:blipFill>
        <p:spPr>
          <a:xfrm>
            <a:off x="2545027" y="932688"/>
            <a:ext cx="8570384" cy="5641150"/>
          </a:xfrm>
        </p:spPr>
      </p:pic>
      <p:sp>
        <p:nvSpPr>
          <p:cNvPr id="6" name="TextBox 5">
            <a:extLst>
              <a:ext uri="{FF2B5EF4-FFF2-40B4-BE49-F238E27FC236}">
                <a16:creationId xmlns:a16="http://schemas.microsoft.com/office/drawing/2014/main" id="{6279DE1D-268F-6542-8975-1382D00671A1}"/>
              </a:ext>
            </a:extLst>
          </p:cNvPr>
          <p:cNvSpPr txBox="1"/>
          <p:nvPr/>
        </p:nvSpPr>
        <p:spPr>
          <a:xfrm>
            <a:off x="2743200" y="201168"/>
            <a:ext cx="6629400" cy="369332"/>
          </a:xfrm>
          <a:prstGeom prst="rect">
            <a:avLst/>
          </a:prstGeom>
          <a:noFill/>
        </p:spPr>
        <p:txBody>
          <a:bodyPr wrap="square" rtlCol="0">
            <a:spAutoFit/>
          </a:bodyPr>
          <a:lstStyle/>
          <a:p>
            <a:r>
              <a:rPr lang="en-US" dirty="0"/>
              <a:t>Reparameterization Trick</a:t>
            </a:r>
          </a:p>
        </p:txBody>
      </p:sp>
    </p:spTree>
    <p:extLst>
      <p:ext uri="{BB962C8B-B14F-4D97-AF65-F5344CB8AC3E}">
        <p14:creationId xmlns:p14="http://schemas.microsoft.com/office/powerpoint/2010/main" val="23978736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3A8A74A7-7472-534E-B4C2-7D0EA7A7D0C3}"/>
              </a:ext>
            </a:extLst>
          </p:cNvPr>
          <p:cNvPicPr>
            <a:picLocks noGrp="1" noChangeAspect="1"/>
          </p:cNvPicPr>
          <p:nvPr>
            <p:ph idx="1"/>
          </p:nvPr>
        </p:nvPicPr>
        <p:blipFill>
          <a:blip r:embed="rId2"/>
          <a:stretch>
            <a:fillRect/>
          </a:stretch>
        </p:blipFill>
        <p:spPr>
          <a:xfrm>
            <a:off x="5925312" y="201676"/>
            <a:ext cx="5501035" cy="6454775"/>
          </a:xfrm>
        </p:spPr>
      </p:pic>
      <p:sp>
        <p:nvSpPr>
          <p:cNvPr id="6" name="TextBox 5">
            <a:extLst>
              <a:ext uri="{FF2B5EF4-FFF2-40B4-BE49-F238E27FC236}">
                <a16:creationId xmlns:a16="http://schemas.microsoft.com/office/drawing/2014/main" id="{D4A6B8E4-3578-9D48-8196-9E8C58328E85}"/>
              </a:ext>
            </a:extLst>
          </p:cNvPr>
          <p:cNvSpPr txBox="1"/>
          <p:nvPr/>
        </p:nvSpPr>
        <p:spPr>
          <a:xfrm>
            <a:off x="1863170" y="795528"/>
            <a:ext cx="2276856" cy="369332"/>
          </a:xfrm>
          <a:prstGeom prst="rect">
            <a:avLst/>
          </a:prstGeom>
          <a:noFill/>
        </p:spPr>
        <p:txBody>
          <a:bodyPr wrap="square" rtlCol="0">
            <a:spAutoFit/>
          </a:bodyPr>
          <a:lstStyle/>
          <a:p>
            <a:r>
              <a:rPr lang="en-US" dirty="0"/>
              <a:t>VAE Architecture</a:t>
            </a:r>
          </a:p>
        </p:txBody>
      </p:sp>
      <p:pic>
        <p:nvPicPr>
          <p:cNvPr id="7" name="Content Placeholder 5">
            <a:extLst>
              <a:ext uri="{FF2B5EF4-FFF2-40B4-BE49-F238E27FC236}">
                <a16:creationId xmlns:a16="http://schemas.microsoft.com/office/drawing/2014/main" id="{0665E0DE-62A2-AC4C-80AE-1AB198B62582}"/>
              </a:ext>
            </a:extLst>
          </p:cNvPr>
          <p:cNvPicPr>
            <a:picLocks noChangeAspect="1"/>
          </p:cNvPicPr>
          <p:nvPr/>
        </p:nvPicPr>
        <p:blipFill>
          <a:blip r:embed="rId3"/>
          <a:stretch>
            <a:fillRect/>
          </a:stretch>
        </p:blipFill>
        <p:spPr>
          <a:xfrm>
            <a:off x="1709928" y="2295144"/>
            <a:ext cx="3511296" cy="615028"/>
          </a:xfrm>
          <a:prstGeom prst="rect">
            <a:avLst/>
          </a:prstGeom>
        </p:spPr>
      </p:pic>
    </p:spTree>
    <p:extLst>
      <p:ext uri="{BB962C8B-B14F-4D97-AF65-F5344CB8AC3E}">
        <p14:creationId xmlns:p14="http://schemas.microsoft.com/office/powerpoint/2010/main" val="15142626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F2A13F68-CE28-1E42-8B88-FBF393ACCC9A}"/>
              </a:ext>
            </a:extLst>
          </p:cNvPr>
          <p:cNvPicPr>
            <a:picLocks noGrp="1" noChangeAspect="1"/>
          </p:cNvPicPr>
          <p:nvPr>
            <p:ph idx="1"/>
          </p:nvPr>
        </p:nvPicPr>
        <p:blipFill>
          <a:blip r:embed="rId2"/>
          <a:stretch>
            <a:fillRect/>
          </a:stretch>
        </p:blipFill>
        <p:spPr>
          <a:xfrm>
            <a:off x="3417955" y="505968"/>
            <a:ext cx="6320405" cy="6312144"/>
          </a:xfrm>
        </p:spPr>
      </p:pic>
    </p:spTree>
    <p:extLst>
      <p:ext uri="{BB962C8B-B14F-4D97-AF65-F5344CB8AC3E}">
        <p14:creationId xmlns:p14="http://schemas.microsoft.com/office/powerpoint/2010/main" val="10923821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614AE5-B5B7-8C48-8428-207EF6AA784F}"/>
              </a:ext>
            </a:extLst>
          </p:cNvPr>
          <p:cNvSpPr>
            <a:spLocks noGrp="1"/>
          </p:cNvSpPr>
          <p:nvPr>
            <p:ph type="title"/>
          </p:nvPr>
        </p:nvSpPr>
        <p:spPr/>
        <p:txBody>
          <a:bodyPr/>
          <a:lstStyle/>
          <a:p>
            <a:r>
              <a:rPr lang="en-US" dirty="0"/>
              <a:t>Generative Models</a:t>
            </a:r>
          </a:p>
        </p:txBody>
      </p:sp>
      <p:sp>
        <p:nvSpPr>
          <p:cNvPr id="3" name="Content Placeholder 2">
            <a:extLst>
              <a:ext uri="{FF2B5EF4-FFF2-40B4-BE49-F238E27FC236}">
                <a16:creationId xmlns:a16="http://schemas.microsoft.com/office/drawing/2014/main" id="{048B5A84-9BD7-A74D-9A6A-21860997AFB8}"/>
              </a:ext>
            </a:extLst>
          </p:cNvPr>
          <p:cNvSpPr>
            <a:spLocks noGrp="1"/>
          </p:cNvSpPr>
          <p:nvPr>
            <p:ph idx="1"/>
          </p:nvPr>
        </p:nvSpPr>
        <p:spPr/>
        <p:txBody>
          <a:bodyPr/>
          <a:lstStyle/>
          <a:p>
            <a:r>
              <a:rPr lang="en-US" dirty="0"/>
              <a:t>They take in data as input and learn to generate new data points from the same data distribution.</a:t>
            </a:r>
          </a:p>
          <a:p>
            <a:r>
              <a:rPr lang="en-US" dirty="0"/>
              <a:t>They learn the hidden representations using unsupervised learning techniques</a:t>
            </a:r>
          </a:p>
          <a:p>
            <a:pPr marL="0" indent="0">
              <a:buNone/>
            </a:pPr>
            <a:endParaRPr lang="en-US" dirty="0"/>
          </a:p>
          <a:p>
            <a:pPr marL="457200" lvl="1" indent="0">
              <a:buNone/>
            </a:pPr>
            <a:endParaRPr lang="en-US" dirty="0"/>
          </a:p>
        </p:txBody>
      </p:sp>
      <p:pic>
        <p:nvPicPr>
          <p:cNvPr id="5" name="Picture 4">
            <a:extLst>
              <a:ext uri="{FF2B5EF4-FFF2-40B4-BE49-F238E27FC236}">
                <a16:creationId xmlns:a16="http://schemas.microsoft.com/office/drawing/2014/main" id="{77DC6E86-22CE-8840-AEC7-1034E33C4C13}"/>
              </a:ext>
            </a:extLst>
          </p:cNvPr>
          <p:cNvPicPr>
            <a:picLocks noChangeAspect="1"/>
          </p:cNvPicPr>
          <p:nvPr/>
        </p:nvPicPr>
        <p:blipFill>
          <a:blip r:embed="rId2"/>
          <a:stretch>
            <a:fillRect/>
          </a:stretch>
        </p:blipFill>
        <p:spPr>
          <a:xfrm>
            <a:off x="5120640" y="3648456"/>
            <a:ext cx="4462272" cy="1880328"/>
          </a:xfrm>
          <a:prstGeom prst="rect">
            <a:avLst/>
          </a:prstGeom>
        </p:spPr>
      </p:pic>
    </p:spTree>
    <p:extLst>
      <p:ext uri="{BB962C8B-B14F-4D97-AF65-F5344CB8AC3E}">
        <p14:creationId xmlns:p14="http://schemas.microsoft.com/office/powerpoint/2010/main" val="22972849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971AB-EB9A-5842-98C9-86CA1E17726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450ABEF7-1FAF-FB40-B538-8D7882757340}"/>
              </a:ext>
            </a:extLst>
          </p:cNvPr>
          <p:cNvSpPr>
            <a:spLocks noGrp="1"/>
          </p:cNvSpPr>
          <p:nvPr>
            <p:ph idx="1"/>
          </p:nvPr>
        </p:nvSpPr>
        <p:spPr/>
        <p:txBody>
          <a:bodyPr/>
          <a:lstStyle/>
          <a:p>
            <a:r>
              <a:rPr lang="en-US" dirty="0"/>
              <a:t>Lecture by Ali </a:t>
            </a:r>
            <a:r>
              <a:rPr lang="en-US" dirty="0" err="1"/>
              <a:t>Ghodsi</a:t>
            </a:r>
            <a:r>
              <a:rPr lang="en-US" dirty="0"/>
              <a:t> </a:t>
            </a:r>
            <a:r>
              <a:rPr lang="en-IN" dirty="0">
                <a:hlinkClick r:id="rId2"/>
              </a:rPr>
              <a:t>https://www.youtube.com/watch?v=uaaqyVS9-rM</a:t>
            </a:r>
            <a:endParaRPr lang="en-IN" dirty="0"/>
          </a:p>
          <a:p>
            <a:r>
              <a:rPr lang="en-IN" dirty="0"/>
              <a:t>Lecture by Pascal </a:t>
            </a:r>
            <a:r>
              <a:rPr lang="en-IN" dirty="0" err="1"/>
              <a:t>Poupart</a:t>
            </a:r>
            <a:r>
              <a:rPr lang="en-IN" dirty="0"/>
              <a:t> </a:t>
            </a:r>
            <a:r>
              <a:rPr lang="en-IN" dirty="0">
                <a:hlinkClick r:id="rId3"/>
              </a:rPr>
              <a:t>https://www.youtube.com/watch?v=DWVlEw0D3gA</a:t>
            </a:r>
            <a:endParaRPr lang="en-US" dirty="0"/>
          </a:p>
        </p:txBody>
      </p:sp>
    </p:spTree>
    <p:extLst>
      <p:ext uri="{BB962C8B-B14F-4D97-AF65-F5344CB8AC3E}">
        <p14:creationId xmlns:p14="http://schemas.microsoft.com/office/powerpoint/2010/main" val="36046642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B8E3BA6E-141B-E746-86E9-554B12E252FF}"/>
              </a:ext>
            </a:extLst>
          </p:cNvPr>
          <p:cNvPicPr>
            <a:picLocks noGrp="1" noChangeAspect="1"/>
          </p:cNvPicPr>
          <p:nvPr>
            <p:ph idx="1"/>
          </p:nvPr>
        </p:nvPicPr>
        <p:blipFill>
          <a:blip r:embed="rId2"/>
          <a:stretch>
            <a:fillRect/>
          </a:stretch>
        </p:blipFill>
        <p:spPr>
          <a:xfrm>
            <a:off x="2110901" y="993599"/>
            <a:ext cx="7394335" cy="4918251"/>
          </a:xfrm>
        </p:spPr>
      </p:pic>
      <p:sp>
        <p:nvSpPr>
          <p:cNvPr id="6" name="TextBox 5">
            <a:extLst>
              <a:ext uri="{FF2B5EF4-FFF2-40B4-BE49-F238E27FC236}">
                <a16:creationId xmlns:a16="http://schemas.microsoft.com/office/drawing/2014/main" id="{FF459848-B92C-594B-9DDA-0F6FEF677B86}"/>
              </a:ext>
            </a:extLst>
          </p:cNvPr>
          <p:cNvSpPr txBox="1"/>
          <p:nvPr/>
        </p:nvSpPr>
        <p:spPr>
          <a:xfrm>
            <a:off x="2538919" y="418289"/>
            <a:ext cx="7772400" cy="369332"/>
          </a:xfrm>
          <a:prstGeom prst="rect">
            <a:avLst/>
          </a:prstGeom>
          <a:noFill/>
        </p:spPr>
        <p:txBody>
          <a:bodyPr wrap="square" rtlCol="0">
            <a:spAutoFit/>
          </a:bodyPr>
          <a:lstStyle/>
          <a:p>
            <a:r>
              <a:rPr lang="en-US" dirty="0"/>
              <a:t>Hierarchy of Generative Models</a:t>
            </a:r>
          </a:p>
        </p:txBody>
      </p:sp>
      <p:sp>
        <p:nvSpPr>
          <p:cNvPr id="7" name="TextBox 6">
            <a:extLst>
              <a:ext uri="{FF2B5EF4-FFF2-40B4-BE49-F238E27FC236}">
                <a16:creationId xmlns:a16="http://schemas.microsoft.com/office/drawing/2014/main" id="{278EC088-C2E1-2144-9109-0203D042F433}"/>
              </a:ext>
            </a:extLst>
          </p:cNvPr>
          <p:cNvSpPr txBox="1"/>
          <p:nvPr/>
        </p:nvSpPr>
        <p:spPr>
          <a:xfrm>
            <a:off x="2996119" y="6138153"/>
            <a:ext cx="6575898" cy="276999"/>
          </a:xfrm>
          <a:prstGeom prst="rect">
            <a:avLst/>
          </a:prstGeom>
          <a:noFill/>
        </p:spPr>
        <p:txBody>
          <a:bodyPr wrap="square" rtlCol="0">
            <a:spAutoFit/>
          </a:bodyPr>
          <a:lstStyle/>
          <a:p>
            <a:r>
              <a:rPr lang="en-US" sz="1200" dirty="0"/>
              <a:t>				Figure from Ian Goodfellow’s tutorial on GANs, NIPS 2016</a:t>
            </a:r>
          </a:p>
        </p:txBody>
      </p:sp>
    </p:spTree>
    <p:extLst>
      <p:ext uri="{BB962C8B-B14F-4D97-AF65-F5344CB8AC3E}">
        <p14:creationId xmlns:p14="http://schemas.microsoft.com/office/powerpoint/2010/main" val="31601805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434E9-8ACA-EB44-9C68-C1E52B0CEB57}"/>
              </a:ext>
            </a:extLst>
          </p:cNvPr>
          <p:cNvSpPr>
            <a:spLocks noGrp="1"/>
          </p:cNvSpPr>
          <p:nvPr>
            <p:ph type="title"/>
          </p:nvPr>
        </p:nvSpPr>
        <p:spPr/>
        <p:txBody>
          <a:bodyPr/>
          <a:lstStyle/>
          <a:p>
            <a:r>
              <a:rPr lang="en-US" dirty="0"/>
              <a:t>Internals of a VAE’s learning algorithm</a:t>
            </a:r>
          </a:p>
        </p:txBody>
      </p:sp>
      <p:sp>
        <p:nvSpPr>
          <p:cNvPr id="3" name="Content Placeholder 2">
            <a:extLst>
              <a:ext uri="{FF2B5EF4-FFF2-40B4-BE49-F238E27FC236}">
                <a16:creationId xmlns:a16="http://schemas.microsoft.com/office/drawing/2014/main" id="{D487A444-D1A0-6D46-8EBE-5B02C8D96005}"/>
              </a:ext>
            </a:extLst>
          </p:cNvPr>
          <p:cNvSpPr>
            <a:spLocks noGrp="1"/>
          </p:cNvSpPr>
          <p:nvPr>
            <p:ph idx="1"/>
          </p:nvPr>
        </p:nvSpPr>
        <p:spPr>
          <a:xfrm>
            <a:off x="2589212" y="2133600"/>
            <a:ext cx="8915400" cy="3777622"/>
          </a:xfrm>
        </p:spPr>
        <p:txBody>
          <a:bodyPr/>
          <a:lstStyle/>
          <a:p>
            <a:pPr marL="0" indent="0">
              <a:buNone/>
            </a:pPr>
            <a:endParaRPr lang="en-US" dirty="0"/>
          </a:p>
          <a:p>
            <a:pPr marL="0" indent="0">
              <a:buNone/>
            </a:pPr>
            <a:r>
              <a:rPr lang="en-US" dirty="0"/>
              <a:t>KL Divergence</a:t>
            </a:r>
          </a:p>
          <a:p>
            <a:pPr marL="0" indent="0">
              <a:buNone/>
            </a:pPr>
            <a:r>
              <a:rPr lang="en-US" dirty="0"/>
              <a:t> </a:t>
            </a:r>
          </a:p>
          <a:p>
            <a:pPr marL="0" indent="0">
              <a:buNone/>
            </a:pPr>
            <a:endParaRPr lang="en-US" dirty="0"/>
          </a:p>
          <a:p>
            <a:pPr marL="0" indent="0">
              <a:buNone/>
            </a:pPr>
            <a:endParaRPr lang="en-US" dirty="0"/>
          </a:p>
          <a:p>
            <a:pPr marL="0" indent="0">
              <a:buNone/>
            </a:pPr>
            <a:endParaRPr lang="en-US" dirty="0"/>
          </a:p>
        </p:txBody>
      </p:sp>
      <p:pic>
        <p:nvPicPr>
          <p:cNvPr id="6" name="Picture 5">
            <a:extLst>
              <a:ext uri="{FF2B5EF4-FFF2-40B4-BE49-F238E27FC236}">
                <a16:creationId xmlns:a16="http://schemas.microsoft.com/office/drawing/2014/main" id="{4DA629A3-AC08-1445-AF58-3627FB98A2DA}"/>
              </a:ext>
            </a:extLst>
          </p:cNvPr>
          <p:cNvPicPr>
            <a:picLocks noChangeAspect="1"/>
          </p:cNvPicPr>
          <p:nvPr/>
        </p:nvPicPr>
        <p:blipFill>
          <a:blip r:embed="rId2"/>
          <a:stretch>
            <a:fillRect/>
          </a:stretch>
        </p:blipFill>
        <p:spPr>
          <a:xfrm>
            <a:off x="2733802" y="3119120"/>
            <a:ext cx="3670300" cy="711200"/>
          </a:xfrm>
          <a:prstGeom prst="rect">
            <a:avLst/>
          </a:prstGeom>
        </p:spPr>
      </p:pic>
    </p:spTree>
    <p:extLst>
      <p:ext uri="{BB962C8B-B14F-4D97-AF65-F5344CB8AC3E}">
        <p14:creationId xmlns:p14="http://schemas.microsoft.com/office/powerpoint/2010/main" val="17858231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E85FD7-01D1-1045-8805-6378ACDEF336}"/>
              </a:ext>
            </a:extLst>
          </p:cNvPr>
          <p:cNvSpPr>
            <a:spLocks noGrp="1"/>
          </p:cNvSpPr>
          <p:nvPr>
            <p:ph type="title"/>
          </p:nvPr>
        </p:nvSpPr>
        <p:spPr/>
        <p:txBody>
          <a:bodyPr/>
          <a:lstStyle/>
          <a:p>
            <a:r>
              <a:rPr lang="en-US" dirty="0"/>
              <a:t>Variational Autoencoder</a:t>
            </a:r>
          </a:p>
        </p:txBody>
      </p:sp>
      <p:sp>
        <p:nvSpPr>
          <p:cNvPr id="3" name="Content Placeholder 2">
            <a:extLst>
              <a:ext uri="{FF2B5EF4-FFF2-40B4-BE49-F238E27FC236}">
                <a16:creationId xmlns:a16="http://schemas.microsoft.com/office/drawing/2014/main" id="{06B0FD5E-22F5-5E4A-BCE8-FB7CAD585C18}"/>
              </a:ext>
            </a:extLst>
          </p:cNvPr>
          <p:cNvSpPr>
            <a:spLocks noGrp="1"/>
          </p:cNvSpPr>
          <p:nvPr>
            <p:ph idx="1"/>
          </p:nvPr>
        </p:nvSpPr>
        <p:spPr>
          <a:xfrm>
            <a:off x="2589212" y="2133600"/>
            <a:ext cx="8915400" cy="3956304"/>
          </a:xfrm>
        </p:spPr>
        <p:txBody>
          <a:bodyPr/>
          <a:lstStyle/>
          <a:p>
            <a:r>
              <a:rPr lang="en-US" dirty="0"/>
              <a:t>As the name suggests, it is an auto-encoder, which learns attributes from the data points and represents them in terms of latent variables.</a:t>
            </a:r>
          </a:p>
          <a:p>
            <a:pPr marL="0" indent="0">
              <a:buNone/>
            </a:pPr>
            <a:endParaRPr lang="en-US" dirty="0"/>
          </a:p>
        </p:txBody>
      </p:sp>
      <p:pic>
        <p:nvPicPr>
          <p:cNvPr id="5" name="Picture 4">
            <a:extLst>
              <a:ext uri="{FF2B5EF4-FFF2-40B4-BE49-F238E27FC236}">
                <a16:creationId xmlns:a16="http://schemas.microsoft.com/office/drawing/2014/main" id="{7A3B532F-53EE-B04C-908F-229B804078EF}"/>
              </a:ext>
            </a:extLst>
          </p:cNvPr>
          <p:cNvPicPr>
            <a:picLocks noChangeAspect="1"/>
          </p:cNvPicPr>
          <p:nvPr/>
        </p:nvPicPr>
        <p:blipFill>
          <a:blip r:embed="rId2"/>
          <a:stretch>
            <a:fillRect/>
          </a:stretch>
        </p:blipFill>
        <p:spPr>
          <a:xfrm>
            <a:off x="2688336" y="2926080"/>
            <a:ext cx="8321040" cy="3458173"/>
          </a:xfrm>
          <a:prstGeom prst="rect">
            <a:avLst/>
          </a:prstGeom>
        </p:spPr>
      </p:pic>
    </p:spTree>
    <p:extLst>
      <p:ext uri="{BB962C8B-B14F-4D97-AF65-F5344CB8AC3E}">
        <p14:creationId xmlns:p14="http://schemas.microsoft.com/office/powerpoint/2010/main" val="37158989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8E4DD69-9E8A-4740-A418-8F2393B5C17A}"/>
              </a:ext>
            </a:extLst>
          </p:cNvPr>
          <p:cNvSpPr>
            <a:spLocks noGrp="1"/>
          </p:cNvSpPr>
          <p:nvPr>
            <p:ph idx="1"/>
          </p:nvPr>
        </p:nvSpPr>
        <p:spPr>
          <a:xfrm>
            <a:off x="2029968" y="2084832"/>
            <a:ext cx="9474644" cy="3826390"/>
          </a:xfrm>
        </p:spPr>
        <p:txBody>
          <a:bodyPr>
            <a:normAutofit/>
          </a:bodyPr>
          <a:lstStyle/>
          <a:p>
            <a:pPr marL="0" indent="0">
              <a:buNone/>
            </a:pPr>
            <a:r>
              <a:rPr lang="en-US" b="1" dirty="0"/>
              <a:t>Problems</a:t>
            </a:r>
          </a:p>
          <a:p>
            <a:endParaRPr lang="en-US" dirty="0"/>
          </a:p>
          <a:p>
            <a:r>
              <a:rPr lang="en-US" dirty="0"/>
              <a:t>How can we make use of the auto-encoder architecture to generate new data points ?</a:t>
            </a:r>
          </a:p>
          <a:p>
            <a:r>
              <a:rPr lang="en-US" dirty="0"/>
              <a:t>Assuming we can pass a vector from that learnt latent space to the decoder, how can we guarantee it’s not going to result in a garbage output.</a:t>
            </a:r>
          </a:p>
          <a:p>
            <a:endParaRPr lang="en-US" dirty="0"/>
          </a:p>
          <a:p>
            <a:endParaRPr lang="en-US" dirty="0"/>
          </a:p>
          <a:p>
            <a:r>
              <a:rPr lang="en-US" dirty="0"/>
              <a:t>VAEs address the above problems</a:t>
            </a:r>
          </a:p>
        </p:txBody>
      </p:sp>
    </p:spTree>
    <p:extLst>
      <p:ext uri="{BB962C8B-B14F-4D97-AF65-F5344CB8AC3E}">
        <p14:creationId xmlns:p14="http://schemas.microsoft.com/office/powerpoint/2010/main" val="34682005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BE9D8B8-5CCE-CC47-AE24-9D209DAEED54}"/>
              </a:ext>
            </a:extLst>
          </p:cNvPr>
          <p:cNvSpPr>
            <a:spLocks noGrp="1"/>
          </p:cNvSpPr>
          <p:nvPr>
            <p:ph idx="1"/>
          </p:nvPr>
        </p:nvSpPr>
        <p:spPr>
          <a:xfrm>
            <a:off x="1801368" y="374904"/>
            <a:ext cx="9703244" cy="5536318"/>
          </a:xfrm>
        </p:spPr>
        <p:txBody>
          <a:bodyPr/>
          <a:lstStyle/>
          <a:p>
            <a:pPr>
              <a:buAutoNum type="arabicPeriod"/>
            </a:pPr>
            <a:r>
              <a:rPr lang="en-US" dirty="0"/>
              <a:t>How do we use the Auto Encoder Architecture for generation ?</a:t>
            </a:r>
          </a:p>
          <a:p>
            <a:pPr marL="0" indent="0">
              <a:buNone/>
            </a:pPr>
            <a:r>
              <a:rPr lang="en-US" dirty="0"/>
              <a:t>	</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So, if we train the Auto encoder network and somehow learn the data distribution of the latent space, we can then sample from that latent space and pass it down to decoder and generate data points</a:t>
            </a:r>
          </a:p>
          <a:p>
            <a:pPr marL="0" indent="0">
              <a:buNone/>
            </a:pPr>
            <a:r>
              <a:rPr lang="en-US" dirty="0"/>
              <a:t>But, there is a problem.</a:t>
            </a:r>
          </a:p>
        </p:txBody>
      </p:sp>
      <p:pic>
        <p:nvPicPr>
          <p:cNvPr id="5" name="Picture 4">
            <a:extLst>
              <a:ext uri="{FF2B5EF4-FFF2-40B4-BE49-F238E27FC236}">
                <a16:creationId xmlns:a16="http://schemas.microsoft.com/office/drawing/2014/main" id="{C098447F-640B-7642-BF31-08F9D4B63137}"/>
              </a:ext>
            </a:extLst>
          </p:cNvPr>
          <p:cNvPicPr>
            <a:picLocks noChangeAspect="1"/>
          </p:cNvPicPr>
          <p:nvPr/>
        </p:nvPicPr>
        <p:blipFill>
          <a:blip r:embed="rId2"/>
          <a:stretch>
            <a:fillRect/>
          </a:stretch>
        </p:blipFill>
        <p:spPr>
          <a:xfrm>
            <a:off x="2731008" y="973582"/>
            <a:ext cx="5498592" cy="3022346"/>
          </a:xfrm>
          <a:prstGeom prst="rect">
            <a:avLst/>
          </a:prstGeom>
        </p:spPr>
      </p:pic>
    </p:spTree>
    <p:extLst>
      <p:ext uri="{BB962C8B-B14F-4D97-AF65-F5344CB8AC3E}">
        <p14:creationId xmlns:p14="http://schemas.microsoft.com/office/powerpoint/2010/main" val="1860621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47573189-3182-704A-9D0F-C277B9861C05}"/>
              </a:ext>
            </a:extLst>
          </p:cNvPr>
          <p:cNvPicPr>
            <a:picLocks noGrp="1" noChangeAspect="1"/>
          </p:cNvPicPr>
          <p:nvPr>
            <p:ph idx="1"/>
          </p:nvPr>
        </p:nvPicPr>
        <p:blipFill>
          <a:blip r:embed="rId2"/>
          <a:stretch>
            <a:fillRect/>
          </a:stretch>
        </p:blipFill>
        <p:spPr>
          <a:xfrm>
            <a:off x="1700657" y="500655"/>
            <a:ext cx="9602788" cy="5121486"/>
          </a:xfrm>
        </p:spPr>
      </p:pic>
    </p:spTree>
    <p:extLst>
      <p:ext uri="{BB962C8B-B14F-4D97-AF65-F5344CB8AC3E}">
        <p14:creationId xmlns:p14="http://schemas.microsoft.com/office/powerpoint/2010/main" val="25573720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3D67BD-5BA7-944A-B84D-B2A9C13625C3}"/>
              </a:ext>
            </a:extLst>
          </p:cNvPr>
          <p:cNvSpPr>
            <a:spLocks noGrp="1"/>
          </p:cNvSpPr>
          <p:nvPr>
            <p:ph idx="1"/>
          </p:nvPr>
        </p:nvSpPr>
        <p:spPr>
          <a:xfrm>
            <a:off x="1819656" y="365760"/>
            <a:ext cx="9684956" cy="5545462"/>
          </a:xfrm>
        </p:spPr>
        <p:txBody>
          <a:bodyPr/>
          <a:lstStyle/>
          <a:p>
            <a:pPr marL="0" indent="0">
              <a:buNone/>
            </a:pPr>
            <a:r>
              <a:rPr lang="en-US" dirty="0"/>
              <a:t>2. How can we make sure that if we sample from our latent space, we are going to get new and meaningful output ?</a:t>
            </a:r>
          </a:p>
          <a:p>
            <a:pPr marL="0" indent="0">
              <a:buNone/>
            </a:pPr>
            <a:endParaRPr lang="en-US" dirty="0"/>
          </a:p>
          <a:p>
            <a:r>
              <a:rPr lang="en-US" dirty="0"/>
              <a:t>VAEs achieve this by constricting the latent space.</a:t>
            </a:r>
          </a:p>
          <a:p>
            <a:r>
              <a:rPr lang="en-US" dirty="0"/>
              <a:t>The encoder and decoder parameters are tuned to accommodate for this setup</a:t>
            </a:r>
          </a:p>
          <a:p>
            <a:pPr marL="0" indent="0">
              <a:buNone/>
            </a:pPr>
            <a:endParaRPr lang="en-US" dirty="0"/>
          </a:p>
          <a:p>
            <a:pPr marL="0" indent="0">
              <a:buNone/>
            </a:pPr>
            <a:endParaRPr lang="en-US" dirty="0"/>
          </a:p>
        </p:txBody>
      </p:sp>
      <p:pic>
        <p:nvPicPr>
          <p:cNvPr id="5" name="Picture 4">
            <a:extLst>
              <a:ext uri="{FF2B5EF4-FFF2-40B4-BE49-F238E27FC236}">
                <a16:creationId xmlns:a16="http://schemas.microsoft.com/office/drawing/2014/main" id="{800BCED5-F134-BA46-820D-CE3E84E02D99}"/>
              </a:ext>
            </a:extLst>
          </p:cNvPr>
          <p:cNvPicPr>
            <a:picLocks noChangeAspect="1"/>
          </p:cNvPicPr>
          <p:nvPr/>
        </p:nvPicPr>
        <p:blipFill>
          <a:blip r:embed="rId2"/>
          <a:stretch>
            <a:fillRect/>
          </a:stretch>
        </p:blipFill>
        <p:spPr>
          <a:xfrm>
            <a:off x="3008376" y="2350008"/>
            <a:ext cx="7808976" cy="4270248"/>
          </a:xfrm>
          <a:prstGeom prst="rect">
            <a:avLst/>
          </a:prstGeom>
        </p:spPr>
      </p:pic>
    </p:spTree>
    <p:extLst>
      <p:ext uri="{BB962C8B-B14F-4D97-AF65-F5344CB8AC3E}">
        <p14:creationId xmlns:p14="http://schemas.microsoft.com/office/powerpoint/2010/main" val="24335607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CAE357D0-925E-5646-BAB4-FA7D695153E6}"/>
              </a:ext>
            </a:extLst>
          </p:cNvPr>
          <p:cNvPicPr>
            <a:picLocks noGrp="1" noChangeAspect="1"/>
          </p:cNvPicPr>
          <p:nvPr>
            <p:ph idx="1"/>
          </p:nvPr>
        </p:nvPicPr>
        <p:blipFill>
          <a:blip r:embed="rId2"/>
          <a:stretch>
            <a:fillRect/>
          </a:stretch>
        </p:blipFill>
        <p:spPr>
          <a:xfrm>
            <a:off x="3154944" y="1280160"/>
            <a:ext cx="6245088" cy="4572763"/>
          </a:xfrm>
        </p:spPr>
      </p:pic>
      <p:sp>
        <p:nvSpPr>
          <p:cNvPr id="6" name="TextBox 5">
            <a:extLst>
              <a:ext uri="{FF2B5EF4-FFF2-40B4-BE49-F238E27FC236}">
                <a16:creationId xmlns:a16="http://schemas.microsoft.com/office/drawing/2014/main" id="{EF33088D-D396-C940-B766-16B3D3049F29}"/>
              </a:ext>
            </a:extLst>
          </p:cNvPr>
          <p:cNvSpPr txBox="1"/>
          <p:nvPr/>
        </p:nvSpPr>
        <p:spPr>
          <a:xfrm>
            <a:off x="3154944" y="429768"/>
            <a:ext cx="3739632" cy="369332"/>
          </a:xfrm>
          <a:prstGeom prst="rect">
            <a:avLst/>
          </a:prstGeom>
          <a:noFill/>
        </p:spPr>
        <p:txBody>
          <a:bodyPr wrap="square" rtlCol="0">
            <a:spAutoFit/>
          </a:bodyPr>
          <a:lstStyle/>
          <a:p>
            <a:r>
              <a:rPr lang="en-US" dirty="0"/>
              <a:t>But, </a:t>
            </a:r>
          </a:p>
        </p:txBody>
      </p:sp>
    </p:spTree>
    <p:extLst>
      <p:ext uri="{BB962C8B-B14F-4D97-AF65-F5344CB8AC3E}">
        <p14:creationId xmlns:p14="http://schemas.microsoft.com/office/powerpoint/2010/main" val="19849822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AB0AA-D0AE-7C4F-81D4-1F686C6DC751}"/>
              </a:ext>
            </a:extLst>
          </p:cNvPr>
          <p:cNvSpPr>
            <a:spLocks noGrp="1"/>
          </p:cNvSpPr>
          <p:nvPr>
            <p:ph type="title"/>
          </p:nvPr>
        </p:nvSpPr>
        <p:spPr/>
        <p:txBody>
          <a:bodyPr/>
          <a:lstStyle/>
          <a:p>
            <a:r>
              <a:rPr lang="en-US" dirty="0"/>
              <a:t>Calculating Marginal Probability</a:t>
            </a:r>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6B8E8720-5350-0A4C-BC44-B4F9E8C0F5DD}"/>
                  </a:ext>
                </a:extLst>
              </p:cNvPr>
              <p:cNvSpPr>
                <a:spLocks noGrp="1"/>
              </p:cNvSpPr>
              <p:nvPr>
                <p:ph idx="1"/>
              </p:nvPr>
            </p:nvSpPr>
            <p:spPr/>
            <p:txBody>
              <a:bodyPr/>
              <a:lstStyle/>
              <a:p>
                <a:r>
                  <a:rPr lang="en-US" dirty="0"/>
                  <a:t>If X = (x</a:t>
                </a:r>
                <a:r>
                  <a:rPr lang="en-US" baseline="-25000" dirty="0"/>
                  <a:t>1</a:t>
                </a:r>
                <a:r>
                  <a:rPr lang="en-US" dirty="0"/>
                  <a:t>, x</a:t>
                </a:r>
                <a:r>
                  <a:rPr lang="en-US" baseline="-25000" dirty="0"/>
                  <a:t>2</a:t>
                </a:r>
                <a:r>
                  <a:rPr lang="en-US" dirty="0"/>
                  <a:t>, x</a:t>
                </a:r>
                <a:r>
                  <a:rPr lang="en-US" baseline="-25000" dirty="0"/>
                  <a:t>3</a:t>
                </a:r>
                <a:r>
                  <a:rPr lang="en-US" dirty="0"/>
                  <a:t>) and Z = (z</a:t>
                </a:r>
                <a:r>
                  <a:rPr lang="en-US" baseline="-25000" dirty="0"/>
                  <a:t>1</a:t>
                </a:r>
                <a:r>
                  <a:rPr lang="en-US" dirty="0"/>
                  <a:t>, z</a:t>
                </a:r>
                <a:r>
                  <a:rPr lang="en-US" baseline="-25000" dirty="0"/>
                  <a:t>2</a:t>
                </a:r>
                <a:r>
                  <a:rPr lang="en-US" dirty="0"/>
                  <a:t>)</a:t>
                </a:r>
              </a:p>
              <a:p>
                <a:pPr marL="0" indent="0">
                  <a:buNone/>
                </a:pPr>
                <a:r>
                  <a:rPr lang="en-US" dirty="0"/>
                  <a:t>	then,</a:t>
                </a:r>
              </a:p>
              <a:p>
                <a:pPr marL="0" indent="0">
                  <a:buNone/>
                </a:pPr>
                <a:r>
                  <a:rPr lang="en-US" dirty="0"/>
                  <a:t>	</a:t>
                </a:r>
                <a14:m>
                  <m:oMath xmlns:m="http://schemas.openxmlformats.org/officeDocument/2006/math">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𝑍</m:t>
                        </m:r>
                      </m:e>
                      <m:e>
                        <m:r>
                          <a:rPr lang="en-US" b="0" i="1" smtClean="0">
                            <a:latin typeface="Cambria Math" panose="02040503050406030204" pitchFamily="18" charset="0"/>
                          </a:rPr>
                          <m:t>𝑋</m:t>
                        </m:r>
                      </m:e>
                    </m:d>
                  </m:oMath>
                </a14:m>
                <a:r>
                  <a:rPr lang="en-US" dirty="0"/>
                  <a:t>= </a:t>
                </a:r>
                <a14:m>
                  <m:oMath xmlns:m="http://schemas.openxmlformats.org/officeDocument/2006/math">
                    <m:f>
                      <m:fPr>
                        <m:ctrlPr>
                          <a:rPr lang="en-US" i="1" smtClean="0">
                            <a:latin typeface="Cambria Math" panose="02040503050406030204" pitchFamily="18" charset="0"/>
                          </a:rPr>
                        </m:ctrlPr>
                      </m:fPr>
                      <m:num>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𝑋</m:t>
                        </m:r>
                        <m:r>
                          <a:rPr lang="en-US" b="0" i="1" smtClean="0">
                            <a:latin typeface="Cambria Math" panose="02040503050406030204" pitchFamily="18" charset="0"/>
                          </a:rPr>
                          <m:t>|</m:t>
                        </m:r>
                        <m:r>
                          <a:rPr lang="en-US" b="0" i="1" smtClean="0">
                            <a:latin typeface="Cambria Math" panose="02040503050406030204" pitchFamily="18" charset="0"/>
                          </a:rPr>
                          <m:t>𝑍</m:t>
                        </m:r>
                        <m:r>
                          <a:rPr lang="en-US" b="0" i="1" smtClean="0">
                            <a:latin typeface="Cambria Math" panose="02040503050406030204" pitchFamily="18" charset="0"/>
                          </a:rPr>
                          <m:t>)∗</m:t>
                        </m:r>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𝑍</m:t>
                        </m:r>
                        <m:r>
                          <a:rPr lang="en-US" b="0" i="1" smtClean="0">
                            <a:latin typeface="Cambria Math" panose="02040503050406030204" pitchFamily="18" charset="0"/>
                          </a:rPr>
                          <m:t>)</m:t>
                        </m:r>
                      </m:num>
                      <m:den>
                        <m:r>
                          <a:rPr lang="en-US" b="0" i="1" smtClean="0">
                            <a:latin typeface="Cambria Math" panose="02040503050406030204" pitchFamily="18" charset="0"/>
                          </a:rPr>
                          <m:t>𝑃</m:t>
                        </m:r>
                        <m:r>
                          <a:rPr lang="en-US" b="0" i="1" smtClean="0">
                            <a:latin typeface="Cambria Math" panose="02040503050406030204" pitchFamily="18" charset="0"/>
                          </a:rPr>
                          <m:t>(</m:t>
                        </m:r>
                        <m:r>
                          <a:rPr lang="en-US" b="0" i="1" smtClean="0">
                            <a:latin typeface="Cambria Math" panose="02040503050406030204" pitchFamily="18" charset="0"/>
                          </a:rPr>
                          <m:t>𝑋</m:t>
                        </m:r>
                        <m:r>
                          <a:rPr lang="en-US" b="0" i="1" smtClean="0">
                            <a:latin typeface="Cambria Math" panose="02040503050406030204" pitchFamily="18" charset="0"/>
                          </a:rPr>
                          <m:t>)</m:t>
                        </m:r>
                      </m:den>
                    </m:f>
                  </m:oMath>
                </a14:m>
                <a:endParaRPr lang="en-US" dirty="0"/>
              </a:p>
              <a:p>
                <a:pPr marL="0" indent="0">
                  <a:buNone/>
                </a:pPr>
                <a:r>
                  <a:rPr lang="en-US" dirty="0"/>
                  <a:t>Here, the P(X) is very difficult to calculate, especially in higher dimensions.</a:t>
                </a:r>
              </a:p>
              <a:p>
                <a:pPr marL="0" indent="0">
                  <a:buNone/>
                </a:pPr>
                <a:r>
                  <a:rPr lang="en-US" dirty="0"/>
                  <a:t>It takes the form of </a:t>
                </a:r>
                <a14:m>
                  <m:oMath xmlns:m="http://schemas.openxmlformats.org/officeDocument/2006/math">
                    <m:nary>
                      <m:naryPr>
                        <m:chr m:val="∬"/>
                        <m:limLoc m:val="undOvr"/>
                        <m:ctrlPr>
                          <a:rPr lang="en-US" i="1" smtClean="0">
                            <a:latin typeface="Cambria Math" panose="02040503050406030204" pitchFamily="18" charset="0"/>
                          </a:rPr>
                        </m:ctrlPr>
                      </m:naryPr>
                      <m:sub>
                        <m:r>
                          <m:rPr>
                            <m:brk m:alnAt="24"/>
                          </m:rPr>
                          <a:rPr lang="en-US" b="0" i="1" smtClean="0">
                            <a:latin typeface="Cambria Math" panose="02040503050406030204" pitchFamily="18" charset="0"/>
                          </a:rPr>
                          <m:t>𝑧</m:t>
                        </m:r>
                        <m:r>
                          <a:rPr lang="en-US" b="0" i="1" smtClean="0">
                            <a:latin typeface="Cambria Math" panose="02040503050406030204" pitchFamily="18" charset="0"/>
                          </a:rPr>
                          <m:t>1</m:t>
                        </m:r>
                      </m:sub>
                      <m:sup>
                        <m:r>
                          <a:rPr lang="en-US" b="0" i="1" smtClean="0">
                            <a:latin typeface="Cambria Math" panose="02040503050406030204" pitchFamily="18" charset="0"/>
                          </a:rPr>
                          <m:t>𝑧</m:t>
                        </m:r>
                        <m:r>
                          <a:rPr lang="en-US" b="0" i="1" smtClean="0">
                            <a:latin typeface="Cambria Math" panose="02040503050406030204" pitchFamily="18" charset="0"/>
                          </a:rPr>
                          <m:t>2</m:t>
                        </m:r>
                      </m:sup>
                      <m:e>
                        <m:r>
                          <a:rPr lang="en-US" b="0" i="1" smtClean="0">
                            <a:latin typeface="Cambria Math" panose="02040503050406030204" pitchFamily="18" charset="0"/>
                          </a:rPr>
                          <m:t>𝑃</m:t>
                        </m:r>
                        <m:d>
                          <m:dPr>
                            <m:ctrlPr>
                              <a:rPr lang="en-US" b="0" i="1" smtClean="0">
                                <a:latin typeface="Cambria Math" panose="02040503050406030204" pitchFamily="18" charset="0"/>
                              </a:rPr>
                            </m:ctrlPr>
                          </m:dPr>
                          <m:e>
                            <m:r>
                              <a:rPr lang="en-US" b="0" i="1" smtClean="0">
                                <a:latin typeface="Cambria Math" panose="02040503050406030204" pitchFamily="18" charset="0"/>
                              </a:rPr>
                              <m:t>𝑋</m:t>
                            </m:r>
                            <m:r>
                              <a:rPr lang="en-US" b="0" i="1" smtClean="0">
                                <a:latin typeface="Cambria Math" panose="02040503050406030204" pitchFamily="18" charset="0"/>
                              </a:rPr>
                              <m:t>1, </m:t>
                            </m:r>
                            <m:r>
                              <a:rPr lang="en-US" b="0" i="1" smtClean="0">
                                <a:latin typeface="Cambria Math" panose="02040503050406030204" pitchFamily="18" charset="0"/>
                              </a:rPr>
                              <m:t>𝑋</m:t>
                            </m:r>
                            <m:r>
                              <a:rPr lang="en-US" b="0" i="1" smtClean="0">
                                <a:latin typeface="Cambria Math" panose="02040503050406030204" pitchFamily="18" charset="0"/>
                              </a:rPr>
                              <m:t>2, </m:t>
                            </m:r>
                            <m:r>
                              <a:rPr lang="en-US" b="0" i="1" smtClean="0">
                                <a:latin typeface="Cambria Math" panose="02040503050406030204" pitchFamily="18" charset="0"/>
                              </a:rPr>
                              <m:t>𝑋</m:t>
                            </m:r>
                            <m:r>
                              <a:rPr lang="en-US" b="0" i="1" smtClean="0">
                                <a:latin typeface="Cambria Math" panose="02040503050406030204" pitchFamily="18" charset="0"/>
                              </a:rPr>
                              <m:t>3, </m:t>
                            </m:r>
                            <m:r>
                              <a:rPr lang="en-US" b="0" i="1" smtClean="0">
                                <a:latin typeface="Cambria Math" panose="02040503050406030204" pitchFamily="18" charset="0"/>
                              </a:rPr>
                              <m:t>𝑍</m:t>
                            </m:r>
                            <m:r>
                              <a:rPr lang="en-US" b="0" i="1" smtClean="0">
                                <a:latin typeface="Cambria Math" panose="02040503050406030204" pitchFamily="18" charset="0"/>
                              </a:rPr>
                              <m:t>1, </m:t>
                            </m:r>
                            <m:r>
                              <a:rPr lang="en-US" b="0" i="1" smtClean="0">
                                <a:latin typeface="Cambria Math" panose="02040503050406030204" pitchFamily="18" charset="0"/>
                              </a:rPr>
                              <m:t>𝑍</m:t>
                            </m:r>
                            <m:r>
                              <a:rPr lang="en-US" b="0" i="1" smtClean="0">
                                <a:latin typeface="Cambria Math" panose="02040503050406030204" pitchFamily="18" charset="0"/>
                              </a:rPr>
                              <m:t>2</m:t>
                            </m:r>
                          </m:e>
                        </m:d>
                        <m:r>
                          <a:rPr lang="en-US" b="0" i="1" smtClean="0">
                            <a:latin typeface="Cambria Math" panose="02040503050406030204" pitchFamily="18" charset="0"/>
                          </a:rPr>
                          <m:t> </m:t>
                        </m:r>
                        <m:r>
                          <a:rPr lang="en-US" b="0" i="1" smtClean="0">
                            <a:latin typeface="Cambria Math" panose="02040503050406030204" pitchFamily="18" charset="0"/>
                          </a:rPr>
                          <m:t>𝑑𝑧</m:t>
                        </m:r>
                        <m:r>
                          <a:rPr lang="en-US" b="0" i="1" smtClean="0">
                            <a:latin typeface="Cambria Math" panose="02040503050406030204" pitchFamily="18" charset="0"/>
                          </a:rPr>
                          <m:t>1 ∗</m:t>
                        </m:r>
                        <m:r>
                          <a:rPr lang="en-US" b="0" i="1" smtClean="0">
                            <a:latin typeface="Cambria Math" panose="02040503050406030204" pitchFamily="18" charset="0"/>
                          </a:rPr>
                          <m:t>𝑑𝑧</m:t>
                        </m:r>
                        <m:r>
                          <a:rPr lang="en-US" b="0" i="1" smtClean="0">
                            <a:latin typeface="Cambria Math" panose="02040503050406030204" pitchFamily="18" charset="0"/>
                          </a:rPr>
                          <m:t>2</m:t>
                        </m:r>
                      </m:e>
                    </m:nary>
                  </m:oMath>
                </a14:m>
                <a:r>
                  <a:rPr lang="en-US" dirty="0"/>
                  <a:t> and is intractable.</a:t>
                </a:r>
              </a:p>
              <a:p>
                <a:pPr marL="0" indent="0">
                  <a:buNone/>
                </a:pPr>
                <a:r>
                  <a:rPr lang="en-US" dirty="0"/>
                  <a:t>There are ways to solving this by using,</a:t>
                </a:r>
              </a:p>
              <a:p>
                <a:pPr>
                  <a:buAutoNum type="arabicPeriod"/>
                </a:pPr>
                <a:r>
                  <a:rPr lang="en-US" dirty="0"/>
                  <a:t>Using Monte Carlo Integration techniques</a:t>
                </a:r>
              </a:p>
              <a:p>
                <a:pPr>
                  <a:buAutoNum type="arabicPeriod"/>
                </a:pPr>
                <a:r>
                  <a:rPr lang="en-US" dirty="0"/>
                  <a:t>Variational Inference</a:t>
                </a:r>
              </a:p>
            </p:txBody>
          </p:sp>
        </mc:Choice>
        <mc:Fallback>
          <p:sp>
            <p:nvSpPr>
              <p:cNvPr id="3" name="Content Placeholder 2">
                <a:extLst>
                  <a:ext uri="{FF2B5EF4-FFF2-40B4-BE49-F238E27FC236}">
                    <a16:creationId xmlns:a16="http://schemas.microsoft.com/office/drawing/2014/main" id="{6B8E8720-5350-0A4C-BC44-B4F9E8C0F5DD}"/>
                  </a:ext>
                </a:extLst>
              </p:cNvPr>
              <p:cNvSpPr>
                <a:spLocks noGrp="1" noRot="1" noChangeAspect="1" noMove="1" noResize="1" noEditPoints="1" noAdjustHandles="1" noChangeArrowheads="1" noChangeShapeType="1" noTextEdit="1"/>
              </p:cNvSpPr>
              <p:nvPr>
                <p:ph idx="1"/>
              </p:nvPr>
            </p:nvSpPr>
            <p:spPr>
              <a:blipFill>
                <a:blip r:embed="rId2"/>
                <a:stretch>
                  <a:fillRect l="-712" t="-673"/>
                </a:stretch>
              </a:blipFill>
            </p:spPr>
            <p:txBody>
              <a:bodyPr/>
              <a:lstStyle/>
              <a:p>
                <a:r>
                  <a:rPr lang="en-US">
                    <a:noFill/>
                  </a:rPr>
                  <a:t> </a:t>
                </a:r>
              </a:p>
            </p:txBody>
          </p:sp>
        </mc:Fallback>
      </mc:AlternateContent>
      <p:sp>
        <p:nvSpPr>
          <p:cNvPr id="4" name="TextBox 3">
            <a:extLst>
              <a:ext uri="{FF2B5EF4-FFF2-40B4-BE49-F238E27FC236}">
                <a16:creationId xmlns:a16="http://schemas.microsoft.com/office/drawing/2014/main" id="{FE8D175F-9DC2-474F-A045-CAEDF275DB5B}"/>
              </a:ext>
            </a:extLst>
          </p:cNvPr>
          <p:cNvSpPr txBox="1"/>
          <p:nvPr/>
        </p:nvSpPr>
        <p:spPr>
          <a:xfrm>
            <a:off x="5637276" y="2976372"/>
            <a:ext cx="65" cy="276999"/>
          </a:xfrm>
          <a:prstGeom prst="rect">
            <a:avLst/>
          </a:prstGeom>
          <a:noFill/>
        </p:spPr>
        <p:txBody>
          <a:bodyPr wrap="none" lIns="0" tIns="0" rIns="0" bIns="0" rtlCol="0">
            <a:spAutoFit/>
          </a:bodyPr>
          <a:lstStyle/>
          <a:p>
            <a:endParaRPr lang="en-US" dirty="0"/>
          </a:p>
        </p:txBody>
      </p:sp>
    </p:spTree>
    <p:extLst>
      <p:ext uri="{BB962C8B-B14F-4D97-AF65-F5344CB8AC3E}">
        <p14:creationId xmlns:p14="http://schemas.microsoft.com/office/powerpoint/2010/main" val="1089304804"/>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docProps/app.xml><?xml version="1.0" encoding="utf-8"?>
<Properties xmlns="http://schemas.openxmlformats.org/officeDocument/2006/extended-properties" xmlns:vt="http://schemas.openxmlformats.org/officeDocument/2006/docPropsVTypes">
  <Template>Wisp</Template>
  <TotalTime>562</TotalTime>
  <Words>354</Words>
  <Application>Microsoft Macintosh PowerPoint</Application>
  <PresentationFormat>Widescreen</PresentationFormat>
  <Paragraphs>72</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Cambria Math</vt:lpstr>
      <vt:lpstr>Century Gothic</vt:lpstr>
      <vt:lpstr>Wingdings 3</vt:lpstr>
      <vt:lpstr>Wisp</vt:lpstr>
      <vt:lpstr>Variational Autoencoders</vt:lpstr>
      <vt:lpstr>Generative Models</vt:lpstr>
      <vt:lpstr>Variational Autoencoder</vt:lpstr>
      <vt:lpstr>PowerPoint Presentation</vt:lpstr>
      <vt:lpstr>PowerPoint Presentation</vt:lpstr>
      <vt:lpstr>PowerPoint Presentation</vt:lpstr>
      <vt:lpstr>PowerPoint Presentation</vt:lpstr>
      <vt:lpstr>PowerPoint Presentation</vt:lpstr>
      <vt:lpstr>Calculating Marginal Probability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References</vt:lpstr>
      <vt:lpstr>PowerPoint Presentation</vt:lpstr>
      <vt:lpstr>Internals of a VAE’s learning algorithm</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Variational Autoencoders</dc:title>
  <dc:creator>Varun.Galyreddy</dc:creator>
  <cp:lastModifiedBy>Varun.Galyreddy</cp:lastModifiedBy>
  <cp:revision>26</cp:revision>
  <dcterms:created xsi:type="dcterms:W3CDTF">2019-12-16T08:13:56Z</dcterms:created>
  <dcterms:modified xsi:type="dcterms:W3CDTF">2019-12-16T17:36:49Z</dcterms:modified>
</cp:coreProperties>
</file>

<file path=docProps/thumbnail.jpeg>
</file>